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8f90a09a0_0_2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8f90a09a0_0_2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f1a399bb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f1a399bb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712c21ab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712c21ab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712c21ab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712c21ab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33ad966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33ad966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712c21a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712c21a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712c21ab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712c21ab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8f90a09a0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8f90a09a0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8f90a09a0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8f90a09a0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712c21abd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712c21abd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974934c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974934c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712c21ab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712c21ab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311112" y="4512638"/>
            <a:ext cx="2812694" cy="150575"/>
            <a:chOff x="0" y="3797750"/>
            <a:chExt cx="9144000" cy="150575"/>
          </a:xfrm>
        </p:grpSpPr>
        <p:cxnSp>
          <p:nvCxnSpPr>
            <p:cNvPr id="70" name="Google Shape;70;p14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2D314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36579" y="333100"/>
            <a:ext cx="8470800" cy="4505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41725" y="656801"/>
            <a:ext cx="8860500" cy="385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b="1" sz="3000">
                <a:solidFill>
                  <a:srgbClr val="F2D7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b="1" sz="3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813263" y="2651475"/>
            <a:ext cx="4252200" cy="154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400">
                <a:solidFill>
                  <a:srgbClr val="F2D7EE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200">
                <a:solidFill>
                  <a:srgbClr val="F2D7EE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200">
                <a:solidFill>
                  <a:srgbClr val="F2D7EE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200">
                <a:solidFill>
                  <a:srgbClr val="F2D7EE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8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92" name="Google Shape;92;p1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41649" l="0" r="0" t="41650"/>
          <a:stretch/>
        </p:blipFill>
        <p:spPr>
          <a:xfrm>
            <a:off x="0" y="0"/>
            <a:ext cx="9144002" cy="3615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0" y="2958997"/>
            <a:ext cx="9144000" cy="666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0" y="3615925"/>
            <a:ext cx="9144000" cy="15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204100" y="4441950"/>
            <a:ext cx="5871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Trần Hà Tú Khuê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04100" y="3520850"/>
            <a:ext cx="6929400" cy="7695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For lower-middle-class solo travelers, which is the best location in Stockholm, Sweden to stay?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70800" y="1009575"/>
            <a:ext cx="42012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c</a:t>
            </a:r>
            <a:r>
              <a:rPr b="1" lang="en-GB" sz="1400">
                <a:solidFill>
                  <a:schemeClr val="accent1"/>
                </a:solidFill>
              </a:rPr>
              <a:t>) Price - Price distribution of cheap listings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4888775" y="132500"/>
            <a:ext cx="4255200" cy="1325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-GB" sz="12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These areas seem to have similar distribution</a:t>
            </a:r>
            <a:endParaRPr sz="12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Georgia"/>
              <a:buChar char="●"/>
            </a:pPr>
            <a:r>
              <a:rPr b="1" lang="en-GB" sz="12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Spanga-Tensta</a:t>
            </a:r>
            <a:r>
              <a:rPr lang="en-GB" sz="12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 is the cheapest</a:t>
            </a:r>
            <a:endParaRPr sz="12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Average price of Södermalms’ listings is among the lowest, at 700 SEK</a:t>
            </a:r>
            <a:endParaRPr sz="1200">
              <a:solidFill>
                <a:srgbClr val="2929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0175"/>
            <a:ext cx="5243200" cy="34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70800" y="1009575"/>
            <a:ext cx="42012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d</a:t>
            </a:r>
            <a:r>
              <a:rPr b="1" lang="en-GB" sz="1400">
                <a:solidFill>
                  <a:schemeClr val="accent1"/>
                </a:solidFill>
              </a:rPr>
              <a:t>) Rating score of top 6 cheapest areas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4572000" y="58050"/>
            <a:ext cx="4572000" cy="1557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Checkin:</a:t>
            </a:r>
            <a:r>
              <a:rPr lang="en-GB" sz="1200"/>
              <a:t> </a:t>
            </a:r>
            <a:r>
              <a:rPr lang="en-GB" sz="1000"/>
              <a:t>Södermalms &gt; Kungsholmens &gt; Östermalms &gt; Norrmalms &amp; Hägersten-Lijeholmens &gt; Enskede-Årsta-Vantörs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Cleanliness:</a:t>
            </a:r>
            <a:r>
              <a:rPr lang="en-GB" sz="1200"/>
              <a:t> </a:t>
            </a:r>
            <a:r>
              <a:rPr lang="en-GB" sz="1000"/>
              <a:t>Hägersten-Lijeholmens &gt; Södermalms, Norrmalms, Kunsholmens &gt; Enskede-Årsta-Vantörs &gt; Östermalms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Location: </a:t>
            </a:r>
            <a:r>
              <a:rPr lang="en-GB" sz="1000"/>
              <a:t>Södermalms &gt; Östermalms &gt; Enskede-Årsta-Vantörs &gt; Norrmalms &gt; Hägersten-Lijeholmens &gt; Kungsholmens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Overall score: </a:t>
            </a:r>
            <a:r>
              <a:rPr lang="en-GB" sz="1000"/>
              <a:t>Södermalms &gt; Hägersten-Lijeholmens &amp; Norrmalms &gt; Östermalms, Kunsholmens, Enskede-Årsta-Vantörs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→ </a:t>
            </a:r>
            <a:r>
              <a:rPr b="1" lang="en-GB" sz="1000"/>
              <a:t>Södermalms  &amp; Hägersten-Lijeholmens</a:t>
            </a:r>
            <a:r>
              <a:rPr lang="en-GB" sz="1000"/>
              <a:t> are ideal locations </a:t>
            </a:r>
            <a:endParaRPr sz="12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25" y="2918725"/>
            <a:ext cx="4306951" cy="1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00" y="2194150"/>
            <a:ext cx="4511099" cy="213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70800" y="1009575"/>
            <a:ext cx="85206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chemeClr val="accent1"/>
                </a:solidFill>
              </a:rPr>
              <a:t>e) Availability</a:t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76475" y="1610150"/>
            <a:ext cx="3970200" cy="32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Number of Air BnBs based on availability status by Neighbourhood </a:t>
            </a:r>
            <a:endParaRPr sz="100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5" y="1936850"/>
            <a:ext cx="4425002" cy="305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250" y="1936850"/>
            <a:ext cx="4275974" cy="305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5041450" y="1610150"/>
            <a:ext cx="3790800" cy="32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Number of Air BnBs based on availability status by Room type</a:t>
            </a:r>
            <a:endParaRPr sz="1000"/>
          </a:p>
        </p:txBody>
      </p:sp>
      <p:sp>
        <p:nvSpPr>
          <p:cNvPr id="210" name="Google Shape;210;p29"/>
          <p:cNvSpPr/>
          <p:nvPr/>
        </p:nvSpPr>
        <p:spPr>
          <a:xfrm>
            <a:off x="4572000" y="0"/>
            <a:ext cx="4572000" cy="1457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Many air bnbs in </a:t>
            </a:r>
            <a:r>
              <a:rPr b="1" lang="en-GB" sz="1200"/>
              <a:t>Södemalms</a:t>
            </a:r>
            <a:r>
              <a:rPr lang="en-GB" sz="1200"/>
              <a:t> are available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Unavailable accomodates/ Total listings ratio: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Hagersten-Liljeholm</a:t>
            </a:r>
            <a:r>
              <a:rPr lang="en-GB" sz="1200"/>
              <a:t>: unavailable</a:t>
            </a:r>
            <a:r>
              <a:rPr lang="en-GB" sz="1200"/>
              <a:t> accomodates are ¼  of total listings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-GB" sz="1200"/>
              <a:t>Rinkeby-Tensta:</a:t>
            </a:r>
            <a:r>
              <a:rPr lang="en-GB" sz="1200"/>
              <a:t> has the lowest ratio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Room type: </a:t>
            </a:r>
            <a:r>
              <a:rPr b="1" lang="en-GB" sz="1200"/>
              <a:t>Entire home</a:t>
            </a:r>
            <a:r>
              <a:rPr lang="en-GB" sz="1200"/>
              <a:t> has the most available air bnbs, whereas </a:t>
            </a:r>
            <a:r>
              <a:rPr b="1" lang="en-GB" sz="1200"/>
              <a:t>shared room</a:t>
            </a:r>
            <a:r>
              <a:rPr lang="en-GB" sz="1200"/>
              <a:t> has the least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22475" y="307975"/>
            <a:ext cx="28236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1"/>
                </a:solidFill>
              </a:rPr>
              <a:t>3</a:t>
            </a:r>
            <a:r>
              <a:rPr lang="en-GB" sz="2800">
                <a:solidFill>
                  <a:schemeClr val="accent1"/>
                </a:solidFill>
              </a:rPr>
              <a:t>. Recommendations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Private room in </a:t>
            </a:r>
            <a:r>
              <a:rPr b="1" lang="en-GB">
                <a:solidFill>
                  <a:srgbClr val="000000"/>
                </a:solidFill>
              </a:rPr>
              <a:t>Södemalms </a:t>
            </a:r>
            <a:r>
              <a:rPr lang="en-GB">
                <a:solidFill>
                  <a:srgbClr val="000000"/>
                </a:solidFill>
              </a:rPr>
              <a:t>would be the best option for low-and-medium-income tourists due to: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Location - closest to Stockholm center 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Affordable price 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High capacity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High availability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High rating score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Higher privacy compared to Shared Room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Entertainment:</a:t>
            </a:r>
            <a:endParaRPr>
              <a:solidFill>
                <a:srgbClr val="000000"/>
              </a:solidFill>
            </a:endParaRPr>
          </a:p>
          <a:p>
            <a:pPr indent="-29083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>
                <a:solidFill>
                  <a:srgbClr val="000000"/>
                </a:solidFill>
              </a:rPr>
              <a:t>Several parks and breathtaking panoramic views of Stockholm: Fjällgatan and Monteliusvägen</a:t>
            </a:r>
            <a:endParaRPr>
              <a:solidFill>
                <a:srgbClr val="000000"/>
              </a:solidFill>
            </a:endParaRPr>
          </a:p>
          <a:p>
            <a:pPr indent="-28638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-GB" sz="1300">
                <a:solidFill>
                  <a:srgbClr val="000000"/>
                </a:solidFill>
              </a:rPr>
              <a:t>A myriad of vintage stores, eclectic shops, Swedish fashion, galleries and design stores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7359" r="7359" t="0"/>
          <a:stretch/>
        </p:blipFill>
        <p:spPr>
          <a:xfrm>
            <a:off x="5585238" y="1036200"/>
            <a:ext cx="2745452" cy="315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813263" y="977425"/>
            <a:ext cx="4252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accent1"/>
                </a:solidFill>
              </a:rPr>
              <a:t>Agenda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813263" y="2284100"/>
            <a:ext cx="42522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AutoNum type="arabicPeriod"/>
            </a:pPr>
            <a:r>
              <a:rPr lang="en-GB" sz="1900">
                <a:solidFill>
                  <a:srgbClr val="111111"/>
                </a:solidFill>
              </a:rPr>
              <a:t>Introduction </a:t>
            </a:r>
            <a:endParaRPr sz="1900">
              <a:solidFill>
                <a:srgbClr val="11111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AutoNum type="arabicPeriod"/>
            </a:pPr>
            <a:r>
              <a:rPr lang="en-GB" sz="1900">
                <a:solidFill>
                  <a:srgbClr val="111111"/>
                </a:solidFill>
              </a:rPr>
              <a:t>Exploratory Data Analysis</a:t>
            </a:r>
            <a:endParaRPr sz="1900">
              <a:solidFill>
                <a:srgbClr val="11111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900"/>
              <a:buAutoNum type="arabicPeriod"/>
            </a:pPr>
            <a:r>
              <a:rPr lang="en-GB" sz="1900">
                <a:solidFill>
                  <a:srgbClr val="111111"/>
                </a:solidFill>
              </a:rPr>
              <a:t>Recommendations</a:t>
            </a:r>
            <a:endParaRPr sz="1900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19478" r="19478" t="0"/>
          <a:stretch/>
        </p:blipFill>
        <p:spPr>
          <a:xfrm>
            <a:off x="3412700" y="0"/>
            <a:ext cx="5731300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AutoNum type="arabicPeriod"/>
            </a:pPr>
            <a:r>
              <a:rPr lang="en-GB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1220">
                <a:solidFill>
                  <a:srgbClr val="000000"/>
                </a:solidFill>
              </a:rPr>
              <a:t>Air BnB market trends in Sweden</a:t>
            </a:r>
            <a:endParaRPr b="1" sz="1220">
              <a:solidFill>
                <a:srgbClr val="000000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20"/>
              <a:buChar char="●"/>
            </a:pPr>
            <a:r>
              <a:rPr lang="en-GB" sz="1220">
                <a:solidFill>
                  <a:srgbClr val="000000"/>
                </a:solidFill>
              </a:rPr>
              <a:t>2022 has been the year that the tourism and travel industries rebound</a:t>
            </a:r>
            <a:endParaRPr sz="1220">
              <a:solidFill>
                <a:srgbClr val="000000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Char char="●"/>
            </a:pPr>
            <a:r>
              <a:rPr lang="en-GB" sz="1220">
                <a:solidFill>
                  <a:srgbClr val="000000"/>
                </a:solidFill>
              </a:rPr>
              <a:t>Most businesses are back to normal → more people taking business-related trips → the Airbnb business will see increased bookings and better returns</a:t>
            </a:r>
            <a:endParaRPr sz="1220">
              <a:solidFill>
                <a:srgbClr val="000000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0"/>
              <a:buChar char="●"/>
            </a:pPr>
            <a:r>
              <a:rPr lang="en-GB" sz="1220">
                <a:solidFill>
                  <a:srgbClr val="000000"/>
                </a:solidFill>
              </a:rPr>
              <a:t>According to Air BnB: </a:t>
            </a:r>
            <a:r>
              <a:rPr b="1" lang="en-GB" sz="1220">
                <a:solidFill>
                  <a:srgbClr val="000000"/>
                </a:solidFill>
              </a:rPr>
              <a:t> Sweden’s</a:t>
            </a:r>
            <a:r>
              <a:rPr lang="en-GB" sz="1220">
                <a:solidFill>
                  <a:srgbClr val="000000"/>
                </a:solidFill>
              </a:rPr>
              <a:t> progressive values made it an attractive partner</a:t>
            </a:r>
            <a:endParaRPr sz="122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2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t/>
            </a:r>
            <a:endParaRPr sz="122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AutoNum type="arabicPeriod"/>
            </a:pPr>
            <a:r>
              <a:rPr lang="en-GB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/>
              <a:t>Focus groups: 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>
                <a:solidFill>
                  <a:srgbClr val="CC0000"/>
                </a:solidFill>
              </a:rPr>
              <a:t>Lower</a:t>
            </a:r>
            <a:r>
              <a:rPr lang="en-GB">
                <a:solidFill>
                  <a:srgbClr val="CC0000"/>
                </a:solidFill>
              </a:rPr>
              <a:t> </a:t>
            </a:r>
            <a:r>
              <a:rPr b="1" lang="en-GB">
                <a:solidFill>
                  <a:srgbClr val="CC0000"/>
                </a:solidFill>
              </a:rPr>
              <a:t>middle-class solo tourists</a:t>
            </a:r>
            <a:r>
              <a:rPr b="1" lang="en-GB"/>
              <a:t> </a:t>
            </a:r>
            <a:r>
              <a:rPr lang="en-GB"/>
              <a:t>looking for an</a:t>
            </a:r>
            <a:r>
              <a:rPr b="1" lang="en-GB"/>
              <a:t> </a:t>
            </a:r>
            <a:r>
              <a:rPr b="1" lang="en-GB">
                <a:solidFill>
                  <a:srgbClr val="CC0000"/>
                </a:solidFill>
              </a:rPr>
              <a:t>affordable</a:t>
            </a:r>
            <a:r>
              <a:rPr b="1" lang="en-GB">
                <a:solidFill>
                  <a:srgbClr val="CC0000"/>
                </a:solidFill>
              </a:rPr>
              <a:t> stay</a:t>
            </a:r>
            <a:r>
              <a:rPr lang="en-GB"/>
              <a:t> for their holiday in Stockholm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Research questions…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Location: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Which neighborhood has the cheapest accommodates?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Room type: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Which room type has the cheapest accommodates?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66325"/>
            <a:ext cx="852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</a:rPr>
              <a:t>For lower-middle-class solo travelers, which is the best location in Stockholm, Sweden to stay?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811750" y="1710550"/>
            <a:ext cx="475200" cy="707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06200" y="3072625"/>
            <a:ext cx="1520400" cy="813900"/>
          </a:xfrm>
          <a:prstGeom prst="roundRect">
            <a:avLst>
              <a:gd fmla="val 16667" name="adj"/>
            </a:avLst>
          </a:prstGeom>
          <a:solidFill>
            <a:srgbClr val="F2D7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26900" y="3072625"/>
            <a:ext cx="1520400" cy="813900"/>
          </a:xfrm>
          <a:prstGeom prst="roundRect">
            <a:avLst>
              <a:gd fmla="val 16667" name="adj"/>
            </a:avLst>
          </a:prstGeom>
          <a:solidFill>
            <a:srgbClr val="F2D7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Capacity</a:t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910638" y="3072625"/>
            <a:ext cx="1520400" cy="813900"/>
          </a:xfrm>
          <a:prstGeom prst="roundRect">
            <a:avLst>
              <a:gd fmla="val 16667" name="adj"/>
            </a:avLst>
          </a:prstGeom>
          <a:solidFill>
            <a:srgbClr val="F2D7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5712863" y="3072625"/>
            <a:ext cx="1520400" cy="813900"/>
          </a:xfrm>
          <a:prstGeom prst="roundRect">
            <a:avLst>
              <a:gd fmla="val 16667" name="adj"/>
            </a:avLst>
          </a:prstGeom>
          <a:solidFill>
            <a:srgbClr val="F2D7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Rating score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7462275" y="3072625"/>
            <a:ext cx="1520400" cy="813900"/>
          </a:xfrm>
          <a:prstGeom prst="roundRect">
            <a:avLst>
              <a:gd fmla="val 16667" name="adj"/>
            </a:avLst>
          </a:prstGeom>
          <a:solidFill>
            <a:srgbClr val="F2D7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Availability</a:t>
            </a:r>
            <a:endParaRPr/>
          </a:p>
        </p:txBody>
      </p:sp>
      <p:cxnSp>
        <p:nvCxnSpPr>
          <p:cNvPr id="137" name="Google Shape;137;p22"/>
          <p:cNvCxnSpPr>
            <a:stCxn id="131" idx="2"/>
            <a:endCxn id="132" idx="0"/>
          </p:cNvCxnSpPr>
          <p:nvPr/>
        </p:nvCxnSpPr>
        <p:spPr>
          <a:xfrm flipH="1">
            <a:off x="1066450" y="2417950"/>
            <a:ext cx="29829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>
            <a:stCxn id="131" idx="2"/>
            <a:endCxn id="133" idx="0"/>
          </p:cNvCxnSpPr>
          <p:nvPr/>
        </p:nvCxnSpPr>
        <p:spPr>
          <a:xfrm flipH="1">
            <a:off x="2887150" y="2417950"/>
            <a:ext cx="11622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>
            <a:stCxn id="131" idx="2"/>
            <a:endCxn id="134" idx="0"/>
          </p:cNvCxnSpPr>
          <p:nvPr/>
        </p:nvCxnSpPr>
        <p:spPr>
          <a:xfrm>
            <a:off x="4049350" y="2417950"/>
            <a:ext cx="6216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>
            <a:stCxn id="131" idx="2"/>
            <a:endCxn id="135" idx="0"/>
          </p:cNvCxnSpPr>
          <p:nvPr/>
        </p:nvCxnSpPr>
        <p:spPr>
          <a:xfrm>
            <a:off x="4049350" y="2417950"/>
            <a:ext cx="24237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2"/>
          <p:cNvCxnSpPr>
            <a:stCxn id="131" idx="2"/>
            <a:endCxn id="136" idx="0"/>
          </p:cNvCxnSpPr>
          <p:nvPr/>
        </p:nvCxnSpPr>
        <p:spPr>
          <a:xfrm>
            <a:off x="4049350" y="2417950"/>
            <a:ext cx="41730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69450" y="138825"/>
            <a:ext cx="4492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269450" y="698375"/>
            <a:ext cx="15888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arenR"/>
            </a:pPr>
            <a:r>
              <a:rPr b="1" lang="en-GB" sz="1400">
                <a:solidFill>
                  <a:schemeClr val="accent1"/>
                </a:solidFill>
              </a:rPr>
              <a:t>Location</a:t>
            </a:r>
            <a:endParaRPr b="1" sz="1400">
              <a:solidFill>
                <a:schemeClr val="accent1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19478" r="19478" t="0"/>
          <a:stretch/>
        </p:blipFill>
        <p:spPr>
          <a:xfrm>
            <a:off x="4447625" y="637696"/>
            <a:ext cx="4572000" cy="438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16000" y="993350"/>
            <a:ext cx="394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Airbnb Listings in Stockholm near </a:t>
            </a:r>
            <a:r>
              <a:rPr b="1" lang="en-GB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Södermalms, Östermalms, Norrmalms, Kungsholmens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have the highest share of accommodates.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-GB" sz="1200">
                <a:latin typeface="Open Sans"/>
                <a:ea typeface="Open Sans"/>
                <a:cs typeface="Open Sans"/>
                <a:sym typeface="Open Sans"/>
              </a:rPr>
              <a:t>Södemalms</a:t>
            </a: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 has the most </a:t>
            </a: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accommodates</a:t>
            </a: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 nearest to Stockholm city center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One host has the most listings in </a:t>
            </a:r>
            <a:r>
              <a:rPr b="1" lang="en-GB" sz="1200">
                <a:latin typeface="Open Sans"/>
                <a:ea typeface="Open Sans"/>
                <a:cs typeface="Open Sans"/>
                <a:sym typeface="Open Sans"/>
              </a:rPr>
              <a:t>Sollentuna</a:t>
            </a: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, but is the farest to the center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-GB" sz="1200">
                <a:latin typeface="Open Sans"/>
                <a:ea typeface="Open Sans"/>
                <a:cs typeface="Open Sans"/>
                <a:sym typeface="Open Sans"/>
              </a:rPr>
              <a:t>Rinkeby-Tensta</a:t>
            </a: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 has the least number of listings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 flipH="1">
            <a:off x="5871000" y="2745300"/>
            <a:ext cx="1013400" cy="196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3"/>
          <p:cNvCxnSpPr/>
          <p:nvPr/>
        </p:nvCxnSpPr>
        <p:spPr>
          <a:xfrm flipH="1">
            <a:off x="6171050" y="2888450"/>
            <a:ext cx="1420800" cy="189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5871000" y="4677650"/>
            <a:ext cx="348300" cy="9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6884400" y="2724200"/>
            <a:ext cx="717900" cy="17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675" y="2653800"/>
            <a:ext cx="2646950" cy="23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191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438400" y="772300"/>
            <a:ext cx="1208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b) Capacity</a:t>
            </a:r>
            <a:endParaRPr b="1" sz="1400">
              <a:solidFill>
                <a:schemeClr val="accent1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" y="1762400"/>
            <a:ext cx="4809816" cy="33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4572000" y="73900"/>
            <a:ext cx="4571700" cy="1688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Södemalms, </a:t>
            </a:r>
            <a:r>
              <a:rPr b="1" lang="en-GB" sz="1000"/>
              <a:t>Östermalms</a:t>
            </a:r>
            <a:r>
              <a:rPr lang="en-GB" sz="1000"/>
              <a:t> have the most air bnbs listings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Entire home</a:t>
            </a:r>
            <a:r>
              <a:rPr lang="en-GB" sz="1000"/>
              <a:t> is listed most near </a:t>
            </a:r>
            <a:r>
              <a:rPr b="1" lang="en-GB" sz="1000"/>
              <a:t>Södermalms</a:t>
            </a:r>
            <a:r>
              <a:rPr lang="en-GB" sz="1000"/>
              <a:t>, while </a:t>
            </a:r>
            <a:r>
              <a:rPr b="1" lang="en-GB" sz="1000"/>
              <a:t>Entire home and Private room </a:t>
            </a:r>
            <a:r>
              <a:rPr lang="en-GB" sz="1000"/>
              <a:t>near </a:t>
            </a:r>
            <a:r>
              <a:rPr b="1" lang="en-GB" sz="1000"/>
              <a:t>Hasselby-Vallingby and Spanga-Tensta</a:t>
            </a:r>
            <a:r>
              <a:rPr lang="en-GB" sz="1000"/>
              <a:t> are nearly equal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Södemalms, Östermalms, Bromma, Normalms </a:t>
            </a:r>
            <a:r>
              <a:rPr lang="en-GB" sz="1000"/>
              <a:t>could be more suitable for solo or couple travelers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Houses in Södemalms are suitable for small-sized families as this location has the highest number of entire homes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Hassellby-Vallingby is an appropriate option for those seeking hotel rooms</a:t>
            </a:r>
            <a:endParaRPr b="1" sz="1000"/>
          </a:p>
        </p:txBody>
      </p:sp>
      <p:sp>
        <p:nvSpPr>
          <p:cNvPr id="163" name="Google Shape;163;p24"/>
          <p:cNvSpPr/>
          <p:nvPr/>
        </p:nvSpPr>
        <p:spPr>
          <a:xfrm>
            <a:off x="721550" y="1435825"/>
            <a:ext cx="2625600" cy="32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Total listings by Location &amp; Room type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96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Exploratory Data Analysis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85950" y="773075"/>
            <a:ext cx="1311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c) Price</a:t>
            </a:r>
            <a:endParaRPr b="1" sz="1400">
              <a:solidFill>
                <a:schemeClr val="accent1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7" y="2065725"/>
            <a:ext cx="4298245" cy="29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600" y="2065725"/>
            <a:ext cx="4224128" cy="29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1588863" y="1739013"/>
            <a:ext cx="2184000" cy="32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by neighborhood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6078425" y="1739013"/>
            <a:ext cx="1707600" cy="32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Price by room_type</a:t>
            </a:r>
            <a:endParaRPr sz="1300"/>
          </a:p>
        </p:txBody>
      </p:sp>
      <p:sp>
        <p:nvSpPr>
          <p:cNvPr id="174" name="Google Shape;174;p25"/>
          <p:cNvSpPr/>
          <p:nvPr/>
        </p:nvSpPr>
        <p:spPr>
          <a:xfrm>
            <a:off x="4572000" y="0"/>
            <a:ext cx="4572000" cy="1739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By neighbourhood: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-GB" sz="1000"/>
              <a:t>Södermalms, Östermalms, Kungsholmens, </a:t>
            </a:r>
            <a:r>
              <a:rPr b="1" lang="en-GB" sz="1000"/>
              <a:t>Hägersten-Lijeholmens</a:t>
            </a:r>
            <a:r>
              <a:rPr b="1" lang="en-GB" sz="1000"/>
              <a:t> </a:t>
            </a:r>
            <a:r>
              <a:rPr lang="en-GB" sz="1000"/>
              <a:t>have the highest number of inexpensive </a:t>
            </a:r>
            <a:r>
              <a:rPr lang="en-GB" sz="1000"/>
              <a:t>accommodates</a:t>
            </a:r>
            <a:r>
              <a:rPr lang="en-GB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On average, </a:t>
            </a:r>
            <a:r>
              <a:rPr b="1" lang="en-GB" sz="1000"/>
              <a:t>Normalms</a:t>
            </a:r>
            <a:r>
              <a:rPr lang="en-GB" sz="1000"/>
              <a:t> </a:t>
            </a:r>
            <a:r>
              <a:rPr lang="en-GB" sz="1000"/>
              <a:t>accommodates</a:t>
            </a:r>
            <a:r>
              <a:rPr lang="en-GB" sz="1000"/>
              <a:t> have the highest price, at 1700 SEK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By room type: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Private room &amp; share room offer the lowest price, at 750 SEK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Entire home &amp; private room have the highest number of cheap accomodates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96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Key insights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96150" y="692275"/>
            <a:ext cx="1311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c) </a:t>
            </a:r>
            <a:r>
              <a:rPr b="1" lang="en-GB" sz="1400">
                <a:solidFill>
                  <a:schemeClr val="accent1"/>
                </a:solidFill>
              </a:rPr>
              <a:t>Price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4160200" y="163625"/>
            <a:ext cx="4926900" cy="103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Södemalms</a:t>
            </a:r>
            <a:r>
              <a:rPr lang="en-GB" sz="1200"/>
              <a:t> hosts offer the lowest price for tourists, followed by </a:t>
            </a:r>
            <a:r>
              <a:rPr b="1" lang="en-GB" sz="1200"/>
              <a:t>Östermalms, Brömma, Enskede-Arsta-Vantor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Low-budget solos </a:t>
            </a:r>
            <a:r>
              <a:rPr lang="en-GB" sz="1200"/>
              <a:t>are recommended to choose shared rooms/ private rooms in </a:t>
            </a:r>
            <a:r>
              <a:rPr b="1" lang="en-GB" sz="1200"/>
              <a:t>Rinkeby-Tensta or Kungsholmen</a:t>
            </a:r>
            <a:endParaRPr b="1" sz="12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50" y="1297475"/>
            <a:ext cx="6574099" cy="36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